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Szymon Kozło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22T07:17:36.773">
    <p:pos x="6000" y="0"/>
    <p:text>po co scrappować - zastosowania
ang terminy - po polsku kiedy się da
co to lora
wiecej o prywatnosvi/modelu biznesowym firmy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4-24T07:02:54.004">
    <p:pos x="6000" y="0"/>
    <p:text>zasoby od firmy, zgody userów, rozmiar datasetów na slajdzie o danych, slajd o założeniach i targetach benchmarkowania;konkretne liczby i tlumaczenia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4-15T10:50:52.505">
    <p:pos x="6000" y="0"/>
    <p:text>ja bym tu dał twój bertowski diagram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a720c2f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a720c2f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wpomnieć tu coś o tym że wyzwaniem jest wgl odpalenie takiego modelu na telefonie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720c2f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a720c2f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23d1370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23d1370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nie zagłębiać się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2132635d5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2132635d5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bb0238f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bb0238f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2132635d5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2132635d5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a720c2f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a720c2f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where data will be stored</a:t>
            </a:r>
            <a:br>
              <a:rPr lang="pl"/>
            </a:br>
            <a:r>
              <a:rPr lang="pl"/>
              <a:t>A: it will be sent to the external server, (server is outside of the scope of our project)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08c605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08c605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720c2f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720c2f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 we get all the screen content it can possibly contain confidential/personal info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720c2f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a720c2f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-obtained via Android Accessibility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what is the last col?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A: view depth in the XML tree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08c605f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08c605f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23cb178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23cb178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why not price as numeric value?</a:t>
            </a:r>
            <a:br>
              <a:rPr lang="pl"/>
            </a:br>
            <a:r>
              <a:rPr lang="pl"/>
              <a:t>A: coupons might have nontrivial discounts, like get one free if you have spent at least $xyz on some product group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a720c2f3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a720c2f3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how llms guarantee that no private data is considered as coupon and sent to the server?</a:t>
            </a:r>
            <a:br>
              <a:rPr lang="pl"/>
            </a:br>
            <a:r>
              <a:rPr lang="pl"/>
              <a:t>A: It does not xd (idk what to say here)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b8f223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b8f223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gif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82600" y="994225"/>
            <a:ext cx="55965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" sz="2780">
                <a:latin typeface="Lato"/>
                <a:ea typeface="Lato"/>
                <a:cs typeface="Lato"/>
                <a:sym typeface="Lato"/>
              </a:rPr>
              <a:t>Using large language models for</a:t>
            </a:r>
            <a:endParaRPr sz="278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" sz="2780">
                <a:latin typeface="Lato"/>
                <a:ea typeface="Lato"/>
                <a:cs typeface="Lato"/>
                <a:sym typeface="Lato"/>
              </a:rPr>
              <a:t>extracting the data from the mobile device screen content.</a:t>
            </a:r>
            <a:endParaRPr sz="278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8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2834125"/>
            <a:ext cx="30129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Bachelor Thesis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Szymon Kozłowski, Gustaw Blachowski, Kamil Dybek, Natalia Junkiert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11700" y="3819175"/>
            <a:ext cx="2970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Collaboration</a:t>
            </a:r>
            <a:r>
              <a:rPr lang="pl"/>
              <a:t> with company Murmuras</a:t>
            </a:r>
            <a:endParaRPr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353700" y="4588225"/>
            <a:ext cx="2970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Supervisor: Jacek Sroka PhD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Approach 1: simply prompt it - Llama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1127125" y="1396400"/>
            <a:ext cx="36987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We need relatively smart model</a:t>
            </a:r>
            <a:br>
              <a:rPr lang="pl"/>
            </a:br>
            <a:br>
              <a:rPr lang="pl"/>
            </a:br>
            <a:r>
              <a:rPr lang="pl"/>
              <a:t>Further optimizations: Q4 and Q8 quantizations, Llama.cpp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5043400" y="1396400"/>
            <a:ext cx="39642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Llama-3.2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appr. 1 billion params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91300" y="2571750"/>
            <a:ext cx="369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dataset - around 10k samples</a:t>
            </a:r>
            <a:b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Single fine tuning ~30min on H100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400" y="2571750"/>
            <a:ext cx="2853050" cy="19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442525" y="3721600"/>
            <a:ext cx="42801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Fine tuning: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Unsloth - fine-tuning framework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Modal - VMs with GPU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pl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LoRA - a technique for reducing number of updated weights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50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Approach 2: utilize NER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297500" y="1475050"/>
            <a:ext cx="3013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Named Entity 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Powered By BERT - around 150mln params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1297500" y="2571750"/>
            <a:ext cx="327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phases: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coupon contents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coupon attributes inside contents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297500" y="4000925"/>
            <a:ext cx="36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lightweight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15975"/>
            <a:ext cx="3843000" cy="1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Architecture</a:t>
            </a:r>
            <a:endParaRPr/>
          </a:p>
        </p:txBody>
      </p:sp>
      <p:pic>
        <p:nvPicPr>
          <p:cNvPr id="223" name="Google Shape;223;p24" title="z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8475"/>
            <a:ext cx="8839201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658575"/>
            <a:ext cx="7038900" cy="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567550"/>
            <a:ext cx="2466000" cy="30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Custom benchmark</a:t>
            </a:r>
            <a:br>
              <a:rPr lang="pl"/>
            </a:br>
            <a:br>
              <a:rPr lang="pl"/>
            </a:br>
            <a:r>
              <a:rPr lang="pl"/>
              <a:t>Different apps present different difficulties for models</a:t>
            </a:r>
            <a:br>
              <a:rPr lang="p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LLama - more accurate, but can hallucinate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BERT - </a:t>
            </a:r>
            <a:r>
              <a:rPr lang="pl"/>
              <a:t>predictable</a:t>
            </a:r>
            <a:r>
              <a:rPr lang="pl"/>
              <a:t> execution times, faster.</a:t>
            </a:r>
            <a:endParaRPr/>
          </a:p>
        </p:txBody>
      </p:sp>
      <p:pic>
        <p:nvPicPr>
          <p:cNvPr id="230" name="Google Shape;230;p25" title="llama_vs_bert_reca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800" y="286550"/>
            <a:ext cx="3135373" cy="228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 title="llama_vs_bert_preci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800" y="2571739"/>
            <a:ext cx="3135373" cy="228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 title="quantization_effect_on_gguf_file_siz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57162"/>
            <a:ext cx="3169114" cy="22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 title="quantization_effect_on_model_spe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888" y="2657155"/>
            <a:ext cx="3169114" cy="220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 title="quantization_effect_on_precis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449576"/>
            <a:ext cx="3169091" cy="220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 title="quantization_effect_on_recal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889" y="449581"/>
            <a:ext cx="3169114" cy="220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68500" y="685875"/>
            <a:ext cx="437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Thank you for 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 attention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2509000" y="1291325"/>
            <a:ext cx="1894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That’s all we needed</a:t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925" y="1254550"/>
            <a:ext cx="2639004" cy="32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645675" y="2471250"/>
            <a:ext cx="47154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Special thanks for Company’s representatives: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Konrad </a:t>
            </a:r>
            <a:r>
              <a:rPr lang="pl"/>
              <a:t>Błaszkiewicz</a:t>
            </a:r>
            <a:r>
              <a:rPr lang="pl"/>
              <a:t> &amp; Maciej Skórski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</a:t>
            </a:r>
            <a:r>
              <a:rPr lang="pl"/>
              <a:t> problem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092275" y="1014075"/>
            <a:ext cx="30573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case we worked 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/>
              <a:t>mobile discount coupons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The d</a:t>
            </a:r>
            <a:r>
              <a:rPr lang="pl"/>
              <a:t>ata about coupons is useful in: 	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market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competitor monitoring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238" y="3332304"/>
            <a:ext cx="2092474" cy="13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168700" y="1014075"/>
            <a:ext cx="3167700" cy="16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Q: Why not conventional scrapping on phone layout?</a:t>
            </a:r>
            <a:br>
              <a:rPr lang="pl"/>
            </a:br>
            <a:br>
              <a:rPr lang="pl"/>
            </a:br>
            <a:r>
              <a:rPr lang="pl"/>
              <a:t>A: many apps, layout changing often</a:t>
            </a:r>
            <a:br>
              <a:rPr lang="pl"/>
            </a:br>
            <a:br>
              <a:rPr lang="pl"/>
            </a:br>
            <a:r>
              <a:rPr lang="pl">
                <a:solidFill>
                  <a:srgbClr val="FF0000"/>
                </a:solidFill>
              </a:rPr>
              <a:t>This generalizes to other problems - like scraping social media posts, adverts, etc</a:t>
            </a:r>
            <a:endParaRPr/>
          </a:p>
        </p:txBody>
      </p:sp>
      <p:pic>
        <p:nvPicPr>
          <p:cNvPr id="146" name="Google Shape;146;p14" title="coupon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97" y="2836519"/>
            <a:ext cx="1949924" cy="110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 title="coupon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650" y="3332300"/>
            <a:ext cx="1949924" cy="110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63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Project assumptions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97500" y="1801350"/>
            <a:ext cx="45351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Our solution should be, in theory, deployable on mobile device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We focus on maximizing recall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Our solution should be easily generalizable to other domains</a:t>
            </a:r>
            <a:endParaRPr sz="1500"/>
          </a:p>
        </p:txBody>
      </p:sp>
      <p:pic>
        <p:nvPicPr>
          <p:cNvPr id="154" name="Google Shape;154;p15" title="nerd-emoji-icegif-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825" y="1068450"/>
            <a:ext cx="3006600" cy="3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58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Additional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 challenge - privacy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97500" y="1668225"/>
            <a:ext cx="4424100" cy="21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Users are being paid to use the app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Still, we have to protect their privacy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For that to happen, we perform the inference locally, on the end device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This means limited resources</a:t>
            </a:r>
            <a:endParaRPr sz="1500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0236">
            <a:off x="5416975" y="1659675"/>
            <a:ext cx="3117600" cy="3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634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Mobile phone screen dump - the data we work with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00" y="2333625"/>
            <a:ext cx="8533199" cy="1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567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 details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468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Data from 5 shops: Lidl, Rewe, Rossmann, DM, Penny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Real data provided to us by Murmuras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Split into two CSV files: phone screen dump, and target coupons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Initially over 2 140 000 rows of screen dumps, and 69500 rows of target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After cleanup: 11 000 rows in HF Datasets</a:t>
            </a:r>
            <a:endParaRPr sz="15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00" y="1567550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575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What we want to get?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008300" y="1678725"/>
            <a:ext cx="3563700" cy="22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Discount coupons in a form of JSON list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More General: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Concise summary of the screen</a:t>
            </a:r>
            <a:br>
              <a:rPr lang="pl" sz="1800">
                <a:solidFill>
                  <a:schemeClr val="dk2"/>
                </a:solidFill>
              </a:rPr>
            </a:br>
            <a:r>
              <a:rPr lang="pl" sz="1800">
                <a:solidFill>
                  <a:schemeClr val="dk2"/>
                </a:solidFill>
              </a:rPr>
              <a:t>contents</a:t>
            </a:r>
            <a:br>
              <a:rPr lang="pl" sz="1800">
                <a:solidFill>
                  <a:schemeClr val="dk2"/>
                </a:solidFill>
              </a:rPr>
            </a:br>
            <a:br>
              <a:rPr lang="pl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150" y="1986125"/>
            <a:ext cx="3225250" cy="1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849050" y="2114700"/>
            <a:ext cx="544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0">
                <a:latin typeface="Lato"/>
                <a:ea typeface="Lato"/>
                <a:cs typeface="Lato"/>
                <a:sym typeface="Lato"/>
              </a:rPr>
              <a:t>Let’s use LLMs!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0550" y="58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Tech Stack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75" y="1406125"/>
            <a:ext cx="2446051" cy="12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525" y="3386988"/>
            <a:ext cx="1369375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388" y="2332200"/>
            <a:ext cx="1825828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3623" y="3369563"/>
            <a:ext cx="1404200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580" y="1406125"/>
            <a:ext cx="1278346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700" y="2738450"/>
            <a:ext cx="1637300" cy="9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title="Fw3P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4625" y="2030700"/>
            <a:ext cx="598450" cy="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